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77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8288000" cy="10287000"/>
  <p:notesSz cx="6858000" cy="9144000"/>
  <p:embeddedFontLst>
    <p:embeddedFont>
      <p:font typeface="Gagalin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958" y="0"/>
            <a:ext cx="15494085" cy="9858111"/>
          </a:xfrm>
          <a:custGeom>
            <a:avLst/>
            <a:gdLst/>
            <a:ahLst/>
            <a:cxnLst/>
            <a:rect l="l" t="t" r="r" b="b"/>
            <a:pathLst>
              <a:path w="15494085" h="9858111">
                <a:moveTo>
                  <a:pt x="0" y="0"/>
                </a:moveTo>
                <a:lnTo>
                  <a:pt x="15494084" y="0"/>
                </a:lnTo>
                <a:lnTo>
                  <a:pt x="15494084" y="9858111"/>
                </a:lnTo>
                <a:lnTo>
                  <a:pt x="0" y="9858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71885" y="7258390"/>
            <a:ext cx="13144230" cy="161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8"/>
              </a:lnSpc>
            </a:pPr>
            <a:r>
              <a:rPr lang="en-US" sz="4613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Архитектурный образ Байкальского государственного университета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44218" y="9083290"/>
            <a:ext cx="5399564" cy="99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2"/>
              </a:lnSpc>
              <a:spcBef>
                <a:spcPct val="0"/>
              </a:spcBef>
            </a:pPr>
            <a:r>
              <a:rPr lang="en-US" sz="2851" u="none" strike="noStrike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Автор - Галеева Эльмира, студентка группы ИЗИ-24-1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3272" y="1028701"/>
            <a:ext cx="11481455" cy="7467600"/>
          </a:xfrm>
          <a:custGeom>
            <a:avLst/>
            <a:gdLst/>
            <a:ahLst/>
            <a:cxnLst/>
            <a:rect l="l" t="t" r="r" b="b"/>
            <a:pathLst>
              <a:path w="11481455" h="7692575">
                <a:moveTo>
                  <a:pt x="0" y="0"/>
                </a:moveTo>
                <a:lnTo>
                  <a:pt x="11481456" y="0"/>
                </a:lnTo>
                <a:lnTo>
                  <a:pt x="11481456" y="7692575"/>
                </a:lnTo>
                <a:lnTo>
                  <a:pt x="0" y="7692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90600" y="8572500"/>
            <a:ext cx="15815221" cy="82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8"/>
              </a:lnSpc>
              <a:spcBef>
                <a:spcPct val="0"/>
              </a:spcBef>
            </a:pP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Иркутская</a:t>
            </a:r>
            <a:r>
              <a:rPr lang="en-US" sz="4827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государственная</a:t>
            </a:r>
            <a:r>
              <a:rPr lang="en-US" sz="4827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экономическая</a:t>
            </a:r>
            <a:r>
              <a:rPr lang="en-US" sz="4827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академия</a:t>
            </a:r>
            <a:endParaRPr lang="en-US" sz="4827" u="none" strike="noStrike" dirty="0">
              <a:solidFill>
                <a:srgbClr val="442A1D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1934" y="520545"/>
            <a:ext cx="2854665" cy="2336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045"/>
              </a:lnSpc>
              <a:spcBef>
                <a:spcPct val="0"/>
              </a:spcBef>
            </a:pPr>
            <a:r>
              <a:rPr lang="en-US" sz="12889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66440"/>
            <a:ext cx="16230600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 в 2002 году на фронтоне начинает красоваться логотип Байкальского государственного университета экономики и права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2466" y="1028700"/>
            <a:ext cx="10976323" cy="7543800"/>
          </a:xfrm>
          <a:custGeom>
            <a:avLst/>
            <a:gdLst/>
            <a:ahLst/>
            <a:cxnLst/>
            <a:rect l="l" t="t" r="r" b="b"/>
            <a:pathLst>
              <a:path w="10976323" h="7655986">
                <a:moveTo>
                  <a:pt x="0" y="0"/>
                </a:moveTo>
                <a:lnTo>
                  <a:pt x="10976323" y="0"/>
                </a:lnTo>
                <a:lnTo>
                  <a:pt x="10976323" y="7655986"/>
                </a:lnTo>
                <a:lnTo>
                  <a:pt x="0" y="7655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43000" y="8604161"/>
            <a:ext cx="15633650" cy="143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77"/>
              </a:lnSpc>
              <a:spcBef>
                <a:spcPct val="0"/>
              </a:spcBef>
            </a:pPr>
            <a:r>
              <a:rPr lang="en-US" sz="4126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Байкальский</a:t>
            </a:r>
            <a:r>
              <a:rPr lang="en-US" sz="4126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126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государственный</a:t>
            </a:r>
            <a:r>
              <a:rPr lang="en-US" sz="4126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126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университет</a:t>
            </a:r>
            <a:r>
              <a:rPr lang="en-US" sz="4126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126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экономики</a:t>
            </a:r>
            <a:r>
              <a:rPr lang="en-US" sz="4126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и </a:t>
            </a:r>
            <a:r>
              <a:rPr lang="en-US" sz="4126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права</a:t>
            </a:r>
            <a:r>
              <a:rPr lang="en-US" sz="4126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8390" y="471668"/>
            <a:ext cx="3166021" cy="220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45"/>
              </a:lnSpc>
              <a:spcBef>
                <a:spcPct val="0"/>
              </a:spcBef>
            </a:pPr>
            <a:r>
              <a:rPr lang="en-US" sz="12889" u="none" strike="noStrike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13106"/>
            <a:ext cx="16048123" cy="616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498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 2015 году элементы фасада перекрашиваются в белый цвет. Так университет создает облик современного вуза, но с другой стороны, сохранение элементов здания Пятиклассного городского училища показывает уважение к прошлому, к традициям.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9628" y="1028700"/>
            <a:ext cx="11008745" cy="7543800"/>
          </a:xfrm>
          <a:custGeom>
            <a:avLst/>
            <a:gdLst/>
            <a:ahLst/>
            <a:cxnLst/>
            <a:rect l="l" t="t" r="r" b="b"/>
            <a:pathLst>
              <a:path w="11008745" h="7802448">
                <a:moveTo>
                  <a:pt x="0" y="0"/>
                </a:moveTo>
                <a:lnTo>
                  <a:pt x="11008744" y="0"/>
                </a:lnTo>
                <a:lnTo>
                  <a:pt x="11008744" y="7802448"/>
                </a:lnTo>
                <a:lnTo>
                  <a:pt x="0" y="7802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14600" y="8575183"/>
            <a:ext cx="12896255" cy="82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8"/>
              </a:lnSpc>
              <a:spcBef>
                <a:spcPct val="0"/>
              </a:spcBef>
            </a:pP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Байкальский</a:t>
            </a:r>
            <a:r>
              <a:rPr lang="en-US" sz="4827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государственный</a:t>
            </a:r>
            <a:r>
              <a:rPr lang="en-US" sz="4827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университет</a:t>
            </a:r>
            <a:endParaRPr lang="en-US" sz="4827" u="none" strike="noStrike" dirty="0">
              <a:solidFill>
                <a:srgbClr val="442A1D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3939" y="588592"/>
            <a:ext cx="2792760" cy="220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45"/>
              </a:lnSpc>
              <a:spcBef>
                <a:spcPct val="0"/>
              </a:spcBef>
            </a:pPr>
            <a:r>
              <a:rPr lang="en-US" sz="12889" u="none" strike="noStrike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5786" y="1028700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0" y="0"/>
                </a:moveTo>
                <a:lnTo>
                  <a:pt x="5390388" y="0"/>
                </a:lnTo>
                <a:lnTo>
                  <a:pt x="5390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56728" y="2512548"/>
            <a:ext cx="7613798" cy="263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8"/>
              </a:lnSpc>
            </a:pPr>
            <a:r>
              <a:rPr lang="en-US" sz="375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Моя бабушка - Шипицина Тамара Яковлевна, выпускница Финансового института 1969 года.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3732" y="6009206"/>
            <a:ext cx="7636794" cy="177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50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Всю жизнь посвятила экономике и финансам: сначала работала в Стройбанке, а потом главным экономистом при казначействе г. Братска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69085"/>
            <a:ext cx="6400573" cy="7548830"/>
          </a:xfrm>
          <a:custGeom>
            <a:avLst/>
            <a:gdLst/>
            <a:ahLst/>
            <a:cxnLst/>
            <a:rect l="l" t="t" r="r" b="b"/>
            <a:pathLst>
              <a:path w="6400573" h="7548830">
                <a:moveTo>
                  <a:pt x="0" y="0"/>
                </a:moveTo>
                <a:lnTo>
                  <a:pt x="6400573" y="0"/>
                </a:lnTo>
                <a:lnTo>
                  <a:pt x="6400573" y="7548830"/>
                </a:lnTo>
                <a:lnTo>
                  <a:pt x="0" y="754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26" t="-28884" r="-19450" b="-211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35516" y="1663642"/>
            <a:ext cx="9749864" cy="309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5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 этом году я поступила в университет, из которого бабушка выпустилась. Когда я хожу по его коридорам , я чувствую в этом преемственность.</a:t>
            </a:r>
          </a:p>
          <a:p>
            <a:pPr algn="ctr">
              <a:lnSpc>
                <a:spcPts val="4926"/>
              </a:lnSpc>
            </a:pPr>
            <a:endParaRPr lang="en-US" sz="351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55811" y="5383105"/>
            <a:ext cx="9509273" cy="3190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Мы много обсуждали с ней устройство университета тогда и сейчас. И я подумала, почему бы не устроить ей маленькую экскурсию и самой узнать чуть больше о прошлом любимого вуза? Посмотрим, что из этого получилось!</a:t>
            </a:r>
          </a:p>
        </p:txBody>
      </p:sp>
      <p:sp>
        <p:nvSpPr>
          <p:cNvPr id="5" name="AutoShape 5"/>
          <p:cNvSpPr/>
          <p:nvPr/>
        </p:nvSpPr>
        <p:spPr>
          <a:xfrm>
            <a:off x="13528639" y="9277350"/>
            <a:ext cx="373066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5414" y="0"/>
            <a:ext cx="7552586" cy="10287000"/>
          </a:xfrm>
          <a:custGeom>
            <a:avLst/>
            <a:gdLst/>
            <a:ahLst/>
            <a:cxnLst/>
            <a:rect l="l" t="t" r="r" b="b"/>
            <a:pathLst>
              <a:path w="7552586" h="10287000">
                <a:moveTo>
                  <a:pt x="0" y="0"/>
                </a:moveTo>
                <a:lnTo>
                  <a:pt x="7552586" y="0"/>
                </a:lnTo>
                <a:lnTo>
                  <a:pt x="75525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4" t="-32134" b="-331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4361" y="3402633"/>
            <a:ext cx="5208176" cy="6496907"/>
          </a:xfrm>
          <a:custGeom>
            <a:avLst/>
            <a:gdLst/>
            <a:ahLst/>
            <a:cxnLst/>
            <a:rect l="l" t="t" r="r" b="b"/>
            <a:pathLst>
              <a:path w="5208176" h="6496907">
                <a:moveTo>
                  <a:pt x="0" y="0"/>
                </a:moveTo>
                <a:lnTo>
                  <a:pt x="5208176" y="0"/>
                </a:lnTo>
                <a:lnTo>
                  <a:pt x="5208176" y="6496907"/>
                </a:lnTo>
                <a:lnTo>
                  <a:pt x="0" y="6496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380198" y="633668"/>
            <a:ext cx="6311932" cy="5537930"/>
          </a:xfrm>
          <a:custGeom>
            <a:avLst/>
            <a:gdLst/>
            <a:ahLst/>
            <a:cxnLst/>
            <a:rect l="l" t="t" r="r" b="b"/>
            <a:pathLst>
              <a:path w="6311932" h="5537930">
                <a:moveTo>
                  <a:pt x="6311932" y="0"/>
                </a:moveTo>
                <a:lnTo>
                  <a:pt x="0" y="0"/>
                </a:lnTo>
                <a:lnTo>
                  <a:pt x="0" y="5537930"/>
                </a:lnTo>
                <a:lnTo>
                  <a:pt x="6311932" y="5537930"/>
                </a:lnTo>
                <a:lnTo>
                  <a:pt x="63119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17425" y="1381832"/>
            <a:ext cx="5215672" cy="252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Вот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такие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кирпичные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стены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были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времена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когда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я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училась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Здорово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что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их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сохранили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вписали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с </a:t>
            </a:r>
            <a:r>
              <a:rPr lang="en-US" sz="286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умом</a:t>
            </a:r>
            <a:r>
              <a:rPr lang="en-US" sz="286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81611" y="0"/>
            <a:ext cx="7706389" cy="10287000"/>
          </a:xfrm>
          <a:custGeom>
            <a:avLst/>
            <a:gdLst/>
            <a:ahLst/>
            <a:cxnLst/>
            <a:rect l="l" t="t" r="r" b="b"/>
            <a:pathLst>
              <a:path w="7706389" h="10287000">
                <a:moveTo>
                  <a:pt x="0" y="0"/>
                </a:moveTo>
                <a:lnTo>
                  <a:pt x="7706389" y="0"/>
                </a:lnTo>
                <a:lnTo>
                  <a:pt x="77063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207" b="-307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0585" y="3545685"/>
            <a:ext cx="4769122" cy="6741315"/>
          </a:xfrm>
          <a:custGeom>
            <a:avLst/>
            <a:gdLst/>
            <a:ahLst/>
            <a:cxnLst/>
            <a:rect l="l" t="t" r="r" b="b"/>
            <a:pathLst>
              <a:path w="4769122" h="6741315">
                <a:moveTo>
                  <a:pt x="0" y="0"/>
                </a:moveTo>
                <a:lnTo>
                  <a:pt x="4769121" y="0"/>
                </a:lnTo>
                <a:lnTo>
                  <a:pt x="4769121" y="6741315"/>
                </a:lnTo>
                <a:lnTo>
                  <a:pt x="0" y="6741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671810" y="620222"/>
            <a:ext cx="6125967" cy="5374769"/>
          </a:xfrm>
          <a:custGeom>
            <a:avLst/>
            <a:gdLst/>
            <a:ahLst/>
            <a:cxnLst/>
            <a:rect l="l" t="t" r="r" b="b"/>
            <a:pathLst>
              <a:path w="6125967" h="5374769">
                <a:moveTo>
                  <a:pt x="6125967" y="0"/>
                </a:moveTo>
                <a:lnTo>
                  <a:pt x="0" y="0"/>
                </a:lnTo>
                <a:lnTo>
                  <a:pt x="0" y="5374769"/>
                </a:lnTo>
                <a:lnTo>
                  <a:pt x="6125967" y="5374769"/>
                </a:lnTo>
                <a:lnTo>
                  <a:pt x="6125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58536" y="1227896"/>
            <a:ext cx="4585464" cy="283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sz="267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Эта лестница была сплошная. Ох, как мы по ней поднимались! А вам вот такую сделали, удобную, еще и с освещением.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48019" y="0"/>
            <a:ext cx="7839981" cy="10287000"/>
          </a:xfrm>
          <a:custGeom>
            <a:avLst/>
            <a:gdLst/>
            <a:ahLst/>
            <a:cxnLst/>
            <a:rect l="l" t="t" r="r" b="b"/>
            <a:pathLst>
              <a:path w="7839981" h="10287000">
                <a:moveTo>
                  <a:pt x="0" y="0"/>
                </a:moveTo>
                <a:lnTo>
                  <a:pt x="7839981" y="0"/>
                </a:lnTo>
                <a:lnTo>
                  <a:pt x="78399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488" b="-312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299063"/>
            <a:ext cx="4576894" cy="6987937"/>
          </a:xfrm>
          <a:custGeom>
            <a:avLst/>
            <a:gdLst/>
            <a:ahLst/>
            <a:cxnLst/>
            <a:rect l="l" t="t" r="r" b="b"/>
            <a:pathLst>
              <a:path w="4576894" h="6987937">
                <a:moveTo>
                  <a:pt x="0" y="0"/>
                </a:moveTo>
                <a:lnTo>
                  <a:pt x="4576894" y="0"/>
                </a:lnTo>
                <a:lnTo>
                  <a:pt x="4576894" y="6987937"/>
                </a:lnTo>
                <a:lnTo>
                  <a:pt x="0" y="6987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014944" y="281611"/>
            <a:ext cx="6878365" cy="6034904"/>
          </a:xfrm>
          <a:custGeom>
            <a:avLst/>
            <a:gdLst/>
            <a:ahLst/>
            <a:cxnLst/>
            <a:rect l="l" t="t" r="r" b="b"/>
            <a:pathLst>
              <a:path w="6878365" h="6034904">
                <a:moveTo>
                  <a:pt x="6878365" y="0"/>
                </a:moveTo>
                <a:lnTo>
                  <a:pt x="0" y="0"/>
                </a:lnTo>
                <a:lnTo>
                  <a:pt x="0" y="6034904"/>
                </a:lnTo>
                <a:lnTo>
                  <a:pt x="6878365" y="6034904"/>
                </a:lnTo>
                <a:lnTo>
                  <a:pt x="68783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028700"/>
            <a:ext cx="3110185" cy="2728798"/>
          </a:xfrm>
          <a:custGeom>
            <a:avLst/>
            <a:gdLst/>
            <a:ahLst/>
            <a:cxnLst/>
            <a:rect l="l" t="t" r="r" b="b"/>
            <a:pathLst>
              <a:path w="3110185" h="2728798">
                <a:moveTo>
                  <a:pt x="0" y="0"/>
                </a:moveTo>
                <a:lnTo>
                  <a:pt x="3110185" y="0"/>
                </a:lnTo>
                <a:lnTo>
                  <a:pt x="3110185" y="2728798"/>
                </a:lnTo>
                <a:lnTo>
                  <a:pt x="0" y="2728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87541" y="913306"/>
            <a:ext cx="5056459" cy="336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6"/>
              </a:lnSpc>
            </a:pPr>
            <a:r>
              <a:rPr lang="en-US" sz="237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Сейчас вы заходите со двора, а мы заходили отсюда. Такие толпы студентов были на входе. Я жила тогда в общежитии на ул. Коммунаров, кубарем с горки летела, но всегда успевала вовремя.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4676" y="1247857"/>
            <a:ext cx="2156498" cy="153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1"/>
              </a:lnSpc>
            </a:pPr>
            <a:r>
              <a:rPr lang="en-US" sz="17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 двери были тяжеленные, высокие, деревянные и очень красивые.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9724" y="1028700"/>
            <a:ext cx="10388553" cy="7518715"/>
          </a:xfrm>
          <a:custGeom>
            <a:avLst/>
            <a:gdLst/>
            <a:ahLst/>
            <a:cxnLst/>
            <a:rect l="l" t="t" r="r" b="b"/>
            <a:pathLst>
              <a:path w="10388553" h="7518715">
                <a:moveTo>
                  <a:pt x="0" y="0"/>
                </a:moveTo>
                <a:lnTo>
                  <a:pt x="10388552" y="0"/>
                </a:lnTo>
                <a:lnTo>
                  <a:pt x="10388552" y="7518715"/>
                </a:lnTo>
                <a:lnTo>
                  <a:pt x="0" y="7518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16213" y="8795357"/>
            <a:ext cx="15255573" cy="83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8"/>
              </a:lnSpc>
              <a:spcBef>
                <a:spcPct val="0"/>
              </a:spcBef>
            </a:pPr>
            <a:r>
              <a:rPr lang="en-US" sz="4827" u="none" strike="noStrike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Байкальский финансово-экономический институт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3079" y="435232"/>
            <a:ext cx="3054521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045"/>
              </a:lnSpc>
              <a:spcBef>
                <a:spcPct val="0"/>
              </a:spcBef>
            </a:pPr>
            <a:r>
              <a:rPr lang="en-US" sz="12889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1930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0827" y="0"/>
            <a:ext cx="7926346" cy="10287000"/>
          </a:xfrm>
          <a:custGeom>
            <a:avLst/>
            <a:gdLst/>
            <a:ahLst/>
            <a:cxnLst/>
            <a:rect l="l" t="t" r="r" b="b"/>
            <a:pathLst>
              <a:path w="7926346" h="10287000">
                <a:moveTo>
                  <a:pt x="0" y="0"/>
                </a:moveTo>
                <a:lnTo>
                  <a:pt x="7926346" y="0"/>
                </a:lnTo>
                <a:lnTo>
                  <a:pt x="79263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500" b="-340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19075" y="1676425"/>
            <a:ext cx="5904972" cy="5180873"/>
          </a:xfrm>
          <a:custGeom>
            <a:avLst/>
            <a:gdLst/>
            <a:ahLst/>
            <a:cxnLst/>
            <a:rect l="l" t="t" r="r" b="b"/>
            <a:pathLst>
              <a:path w="5904972" h="5180873">
                <a:moveTo>
                  <a:pt x="5904971" y="0"/>
                </a:moveTo>
                <a:lnTo>
                  <a:pt x="0" y="0"/>
                </a:lnTo>
                <a:lnTo>
                  <a:pt x="0" y="5180873"/>
                </a:lnTo>
                <a:lnTo>
                  <a:pt x="5904971" y="5180873"/>
                </a:lnTo>
                <a:lnTo>
                  <a:pt x="59049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19146" y="5690075"/>
            <a:ext cx="1588027" cy="448618"/>
          </a:xfrm>
          <a:custGeom>
            <a:avLst/>
            <a:gdLst/>
            <a:ahLst/>
            <a:cxnLst/>
            <a:rect l="l" t="t" r="r" b="b"/>
            <a:pathLst>
              <a:path w="1588027" h="448618">
                <a:moveTo>
                  <a:pt x="0" y="0"/>
                </a:moveTo>
                <a:lnTo>
                  <a:pt x="1588027" y="0"/>
                </a:lnTo>
                <a:lnTo>
                  <a:pt x="1588027" y="448617"/>
                </a:lnTo>
                <a:lnTo>
                  <a:pt x="0" y="448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876585" y="2299026"/>
            <a:ext cx="4382715" cy="261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</a:pPr>
            <a:r>
              <a:rPr lang="en-US" sz="211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Видишь, сейчас тут глухая стена, а раньше тут были большииие окна! Бывает зимой с девчонками забежим с улицы, все растрепанные, и садимся на подоконник греться на солнышке…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407876"/>
            <a:ext cx="9144000" cy="7892927"/>
          </a:xfrm>
          <a:custGeom>
            <a:avLst/>
            <a:gdLst/>
            <a:ahLst/>
            <a:cxnLst/>
            <a:rect l="l" t="t" r="r" b="b"/>
            <a:pathLst>
              <a:path w="9144000" h="7892927">
                <a:moveTo>
                  <a:pt x="0" y="0"/>
                </a:moveTo>
                <a:lnTo>
                  <a:pt x="9144000" y="0"/>
                </a:lnTo>
                <a:lnTo>
                  <a:pt x="9144000" y="7892927"/>
                </a:lnTo>
                <a:lnTo>
                  <a:pt x="0" y="7892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43" t="-94553" r="-5733" b="-954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354339"/>
            <a:ext cx="3202051" cy="4932661"/>
          </a:xfrm>
          <a:custGeom>
            <a:avLst/>
            <a:gdLst/>
            <a:ahLst/>
            <a:cxnLst/>
            <a:rect l="l" t="t" r="r" b="b"/>
            <a:pathLst>
              <a:path w="3202051" h="4932661">
                <a:moveTo>
                  <a:pt x="0" y="0"/>
                </a:moveTo>
                <a:lnTo>
                  <a:pt x="3202051" y="0"/>
                </a:lnTo>
                <a:lnTo>
                  <a:pt x="3202051" y="4932661"/>
                </a:lnTo>
                <a:lnTo>
                  <a:pt x="0" y="4932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66" t="-12544" r="-9973" b="-2508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165710" y="1297464"/>
            <a:ext cx="6358258" cy="5578575"/>
          </a:xfrm>
          <a:custGeom>
            <a:avLst/>
            <a:gdLst/>
            <a:ahLst/>
            <a:cxnLst/>
            <a:rect l="l" t="t" r="r" b="b"/>
            <a:pathLst>
              <a:path w="6358258" h="5578575">
                <a:moveTo>
                  <a:pt x="6358258" y="0"/>
                </a:moveTo>
                <a:lnTo>
                  <a:pt x="0" y="0"/>
                </a:lnTo>
                <a:lnTo>
                  <a:pt x="0" y="5578575"/>
                </a:lnTo>
                <a:lnTo>
                  <a:pt x="6358258" y="5578575"/>
                </a:lnTo>
                <a:lnTo>
                  <a:pt x="63582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20876" y="1811739"/>
            <a:ext cx="5089188" cy="307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248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Да, сильно изменился университет! У нас раньше общежитие было во дворе. А теперь столько корпусов построили…Конечно, ходить мимо такой красоты одно удовольствие.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9803" y="2564923"/>
            <a:ext cx="11688395" cy="508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410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Такие истории - моя большая ценность. </a:t>
            </a:r>
          </a:p>
          <a:p>
            <a:pPr algn="ctr">
              <a:lnSpc>
                <a:spcPts val="5750"/>
              </a:lnSpc>
            </a:pPr>
            <a:r>
              <a:rPr lang="en-US" sz="410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Они позволили мне узнать не только то, как менялся внешний облик вуза, но и то, как он менялся внутренне. Они позволили мне ненадолго окунуться в прошлое моей семьи, моего вуза, моего города.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950152"/>
            <a:ext cx="5305368" cy="2164845"/>
          </a:xfrm>
          <a:custGeom>
            <a:avLst/>
            <a:gdLst/>
            <a:ahLst/>
            <a:cxnLst/>
            <a:rect l="l" t="t" r="r" b="b"/>
            <a:pathLst>
              <a:path w="5305368" h="2164845">
                <a:moveTo>
                  <a:pt x="0" y="0"/>
                </a:moveTo>
                <a:lnTo>
                  <a:pt x="5305368" y="0"/>
                </a:lnTo>
                <a:lnTo>
                  <a:pt x="5305368" y="2164844"/>
                </a:lnTo>
                <a:lnTo>
                  <a:pt x="0" y="2164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136" t="-91780" r="-74104" b="-2343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41864" y="6032574"/>
            <a:ext cx="1829915" cy="3506838"/>
          </a:xfrm>
          <a:custGeom>
            <a:avLst/>
            <a:gdLst/>
            <a:ahLst/>
            <a:cxnLst/>
            <a:rect l="l" t="t" r="r" b="b"/>
            <a:pathLst>
              <a:path w="1829915" h="3506838">
                <a:moveTo>
                  <a:pt x="0" y="0"/>
                </a:moveTo>
                <a:lnTo>
                  <a:pt x="1829915" y="0"/>
                </a:lnTo>
                <a:lnTo>
                  <a:pt x="1829915" y="3506838"/>
                </a:lnTo>
                <a:lnTo>
                  <a:pt x="0" y="3506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966" t="-92624" r="-548370" b="-1111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91916" y="8493990"/>
            <a:ext cx="3967557" cy="1528619"/>
          </a:xfrm>
          <a:custGeom>
            <a:avLst/>
            <a:gdLst/>
            <a:ahLst/>
            <a:cxnLst/>
            <a:rect l="l" t="t" r="r" b="b"/>
            <a:pathLst>
              <a:path w="3967557" h="1528619">
                <a:moveTo>
                  <a:pt x="0" y="0"/>
                </a:moveTo>
                <a:lnTo>
                  <a:pt x="3967557" y="0"/>
                </a:lnTo>
                <a:lnTo>
                  <a:pt x="3967557" y="1528620"/>
                </a:lnTo>
                <a:lnTo>
                  <a:pt x="0" y="1528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617" t="-280070" r="-90898" b="-1262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93111" y="5249764"/>
            <a:ext cx="7561010" cy="1565620"/>
          </a:xfrm>
          <a:custGeom>
            <a:avLst/>
            <a:gdLst/>
            <a:ahLst/>
            <a:cxnLst/>
            <a:rect l="l" t="t" r="r" b="b"/>
            <a:pathLst>
              <a:path w="7561010" h="1565620">
                <a:moveTo>
                  <a:pt x="0" y="0"/>
                </a:moveTo>
                <a:lnTo>
                  <a:pt x="7561010" y="0"/>
                </a:lnTo>
                <a:lnTo>
                  <a:pt x="7561010" y="1565620"/>
                </a:lnTo>
                <a:lnTo>
                  <a:pt x="0" y="1565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81" t="-212491" r="-29997" b="-20858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16301" y="161558"/>
            <a:ext cx="16655398" cy="330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анализе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архитектурного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образа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Байкальского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государственного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университета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я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решила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сравнить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главный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фасад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здания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разные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времена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Наиболее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яркими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особенностями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первого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фасада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2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являются</a:t>
            </a:r>
            <a:r>
              <a:rPr lang="en-US" sz="372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ctr">
              <a:lnSpc>
                <a:spcPts val="5214"/>
              </a:lnSpc>
            </a:pPr>
            <a:endParaRPr lang="en-US" sz="372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68728" y="3262604"/>
            <a:ext cx="5442823" cy="1496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285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треугольный фронтон с обилием декоративных элементов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50314" y="3453297"/>
            <a:ext cx="5646603" cy="1496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285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арочные окна с такими декоративными элементами над ними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77242" y="7424785"/>
            <a:ext cx="5830123" cy="1007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87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Окна не арочные, но тоже с декоративными элементами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86087" y="4507210"/>
            <a:ext cx="2541470" cy="122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5"/>
              </a:lnSpc>
            </a:pPr>
            <a:r>
              <a:rPr lang="en-US" sz="233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 небольшие симметричные купола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50338"/>
            <a:ext cx="16217261" cy="261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2"/>
              </a:lnSpc>
            </a:pP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течением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времени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к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зданию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достраиваются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ещё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два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этажа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Фронтон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арочные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окна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купола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убираются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вообще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но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появляется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ряд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упрощенных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пилястр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которые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визуально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начинают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делить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фасад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5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частей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Я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думаю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что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такие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изменения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связаны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с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стремлением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к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конструктивизму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</a:t>
            </a:r>
            <a:r>
              <a:rPr lang="en-US" sz="2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советской</a:t>
            </a:r>
            <a:r>
              <a:rPr lang="en-US" sz="2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59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эпохе</a:t>
            </a:r>
            <a:r>
              <a:rPr lang="ru-RU" sz="2959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endParaRPr lang="en-US" sz="295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142"/>
              </a:lnSpc>
            </a:pPr>
            <a:endParaRPr lang="en-US" sz="295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71479" y="1028700"/>
            <a:ext cx="9531704" cy="5709419"/>
          </a:xfrm>
          <a:custGeom>
            <a:avLst/>
            <a:gdLst/>
            <a:ahLst/>
            <a:cxnLst/>
            <a:rect l="l" t="t" r="r" b="b"/>
            <a:pathLst>
              <a:path w="9531704" h="5709419">
                <a:moveTo>
                  <a:pt x="0" y="0"/>
                </a:moveTo>
                <a:lnTo>
                  <a:pt x="9531704" y="0"/>
                </a:lnTo>
                <a:lnTo>
                  <a:pt x="9531704" y="5709419"/>
                </a:lnTo>
                <a:lnTo>
                  <a:pt x="0" y="5709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42" t="-77081" r="-27159" b="-831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6318" y="1028700"/>
            <a:ext cx="11215364" cy="7540437"/>
          </a:xfrm>
          <a:custGeom>
            <a:avLst/>
            <a:gdLst/>
            <a:ahLst/>
            <a:cxnLst/>
            <a:rect l="l" t="t" r="r" b="b"/>
            <a:pathLst>
              <a:path w="11215364" h="7540437">
                <a:moveTo>
                  <a:pt x="0" y="0"/>
                </a:moveTo>
                <a:lnTo>
                  <a:pt x="11215364" y="0"/>
                </a:lnTo>
                <a:lnTo>
                  <a:pt x="11215364" y="7540437"/>
                </a:lnTo>
                <a:lnTo>
                  <a:pt x="0" y="7540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9589" b="-105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53481" y="8599872"/>
            <a:ext cx="13781038" cy="168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8"/>
              </a:lnSpc>
              <a:spcBef>
                <a:spcPct val="0"/>
              </a:spcBef>
            </a:pPr>
            <a:r>
              <a:rPr lang="en-US" sz="4827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Иркутский</a:t>
            </a:r>
            <a:r>
              <a:rPr lang="en-US" sz="4827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финансово-экономический</a:t>
            </a:r>
            <a:r>
              <a:rPr lang="en-US" sz="4827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827" u="none" strike="noStrike" dirty="0" err="1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институт</a:t>
            </a:r>
            <a:endParaRPr lang="en-US" sz="4827" u="none" strike="noStrike" dirty="0">
              <a:solidFill>
                <a:srgbClr val="442A1D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marL="0" lvl="0" indent="0" algn="ctr">
              <a:lnSpc>
                <a:spcPts val="6758"/>
              </a:lnSpc>
              <a:spcBef>
                <a:spcPct val="0"/>
              </a:spcBef>
            </a:pPr>
            <a:endParaRPr lang="en-US" sz="4827" u="none" strike="noStrike" dirty="0">
              <a:solidFill>
                <a:srgbClr val="442A1D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8386" y="487178"/>
            <a:ext cx="2907931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045"/>
              </a:lnSpc>
              <a:spcBef>
                <a:spcPct val="0"/>
              </a:spcBef>
            </a:pPr>
            <a:r>
              <a:rPr lang="en-US" sz="12889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1939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1562100"/>
            <a:ext cx="127254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В годы Великой Отечественной войны в Иркутск были переведены больше десяти госпиталей. Госпиталь хирургического профиля № 1476 разметили в Иркутском финансово-экономическом институте.</a:t>
            </a:r>
          </a:p>
          <a:p>
            <a:pPr algn="ctr"/>
            <a:endParaRPr lang="ru-RU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Большое внимание уделялось военной подготовке студентов. Она включала: местную противовоздушную оборону, военно-санитарное дело, изучение топографии и стрелкового дела, физкультуру. А сегодня в одной из бывших операционных расположилась аудитория для занятий безопасностью жизнедеятельности. </a:t>
            </a:r>
          </a:p>
          <a:p>
            <a:pPr algn="ctr"/>
            <a:endParaRPr lang="ru-RU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Несмотря на все трудности институт продолжал работать. </a:t>
            </a:r>
            <a:r>
              <a:rPr lang="ru-RU" sz="2800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За </a:t>
            </a:r>
            <a:r>
              <a:rPr lang="ru-RU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время войны институт подготовил 245 специалистов. </a:t>
            </a:r>
            <a:r>
              <a:rPr lang="ru-RU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Около тысячи его сотрудников и студентов было мобилизовано на фронт.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14700"/>
            <a:ext cx="3107509" cy="63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67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52209" y="1028700"/>
            <a:ext cx="9383583" cy="7753185"/>
          </a:xfrm>
          <a:custGeom>
            <a:avLst/>
            <a:gdLst/>
            <a:ahLst/>
            <a:cxnLst/>
            <a:rect l="l" t="t" r="r" b="b"/>
            <a:pathLst>
              <a:path w="9383583" h="7753185">
                <a:moveTo>
                  <a:pt x="0" y="0"/>
                </a:moveTo>
                <a:lnTo>
                  <a:pt x="9383582" y="0"/>
                </a:lnTo>
                <a:lnTo>
                  <a:pt x="9383582" y="7753185"/>
                </a:lnTo>
                <a:lnTo>
                  <a:pt x="0" y="77531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54313" y="8977106"/>
            <a:ext cx="12379375" cy="82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8"/>
              </a:lnSpc>
              <a:spcBef>
                <a:spcPct val="0"/>
              </a:spcBef>
            </a:pPr>
            <a:r>
              <a:rPr lang="en-US" sz="4827" u="none" strike="noStrike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Иркутский институт народного хозяйства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67796"/>
            <a:ext cx="3086100" cy="2365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045"/>
              </a:lnSpc>
              <a:spcBef>
                <a:spcPct val="0"/>
              </a:spcBef>
            </a:pPr>
            <a:r>
              <a:rPr lang="en-US" sz="12889" u="none" strike="noStrike" dirty="0">
                <a:solidFill>
                  <a:srgbClr val="442A1D"/>
                </a:solidFill>
                <a:latin typeface="Gagalin"/>
                <a:ea typeface="Gagalin"/>
                <a:cs typeface="Gagalin"/>
                <a:sym typeface="Gagalin"/>
              </a:rPr>
              <a:t>1965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168" y="5734626"/>
            <a:ext cx="17576232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 1937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году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фронтоне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здания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СФЭИ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была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скульптурная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группа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Скульптуры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изображали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девушку-физкультурницу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с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мячом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молодого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рабочего-металлиста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девушку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с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книгой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под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девизом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«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учебу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 и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юношу-физкультурника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под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девизом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«В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здоровом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теле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—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здоровый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дух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». В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середине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1940-х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гг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скульптуры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обветшали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и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были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демонтированы</a:t>
            </a:r>
            <a:r>
              <a:rPr lang="en-US" sz="3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4385053" y="634454"/>
            <a:ext cx="9620061" cy="5176372"/>
          </a:xfrm>
          <a:custGeom>
            <a:avLst/>
            <a:gdLst/>
            <a:ahLst/>
            <a:cxnLst/>
            <a:rect l="l" t="t" r="r" b="b"/>
            <a:pathLst>
              <a:path w="9620061" h="5176372">
                <a:moveTo>
                  <a:pt x="0" y="0"/>
                </a:moveTo>
                <a:lnTo>
                  <a:pt x="9620061" y="0"/>
                </a:lnTo>
                <a:lnTo>
                  <a:pt x="9620061" y="5176372"/>
                </a:lnTo>
                <a:lnTo>
                  <a:pt x="0" y="5176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63" r="-28737" b="-8239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6358" y="2342515"/>
            <a:ext cx="12975285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В 1993 году в облик здания снова возвращается треугольный фронтон, и хоть окна уже не арочные, декоративные элементы над ними повторяют элементы самого первого здания.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667</Words>
  <Application>Microsoft Office PowerPoint</Application>
  <PresentationFormat>Произвольный</PresentationFormat>
  <Paragraphs>41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Gagalin</vt:lpstr>
      <vt:lpstr>Calibri</vt:lpstr>
      <vt:lpstr>Open Sans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Архитектурный облик БГУ_Галеева Эльмира_ИЗИ-24-1</dc:title>
  <dc:creator>User</dc:creator>
  <cp:lastModifiedBy>Пользователь Windows</cp:lastModifiedBy>
  <cp:revision>4</cp:revision>
  <dcterms:created xsi:type="dcterms:W3CDTF">2006-08-16T00:00:00Z</dcterms:created>
  <dcterms:modified xsi:type="dcterms:W3CDTF">2025-04-02T16:35:08Z</dcterms:modified>
  <dc:identifier>DAGjZ7S-ZzI</dc:identifier>
</cp:coreProperties>
</file>