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4" r:id="rId2"/>
    <p:sldId id="364" r:id="rId3"/>
    <p:sldId id="398" r:id="rId4"/>
    <p:sldId id="392" r:id="rId5"/>
    <p:sldId id="396" r:id="rId6"/>
    <p:sldId id="399" r:id="rId7"/>
    <p:sldId id="393" r:id="rId8"/>
    <p:sldId id="400" r:id="rId9"/>
    <p:sldId id="401" r:id="rId10"/>
    <p:sldId id="402" r:id="rId11"/>
    <p:sldId id="394" r:id="rId12"/>
    <p:sldId id="403" r:id="rId13"/>
    <p:sldId id="404" r:id="rId14"/>
    <p:sldId id="299" r:id="rId15"/>
    <p:sldId id="322" r:id="rId16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87" d="100"/>
          <a:sy n="87" d="100"/>
        </p:scale>
        <p:origin x="87" y="14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</a:t>
            </a:r>
            <a:r>
              <a:rPr lang="ru-RU" sz="1800" b="0" dirty="0" smtClean="0"/>
              <a:t>деятельности </a:t>
            </a:r>
          </a:p>
          <a:p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Патриотического клуба</a:t>
            </a: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1800" b="0" dirty="0" smtClean="0"/>
              <a:t>Байкальского </a:t>
            </a:r>
            <a:r>
              <a:rPr lang="ru-RU" sz="1800" b="0" dirty="0"/>
              <a:t>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/>
          </a:bodyPr>
          <a:lstStyle/>
          <a:p>
            <a:r>
              <a:rPr lang="ru-RU" dirty="0" smtClean="0"/>
              <a:t>ФИО</a:t>
            </a:r>
          </a:p>
          <a:p>
            <a:r>
              <a:rPr lang="ru-RU" dirty="0" err="1" smtClean="0"/>
              <a:t>к.и.н</a:t>
            </a:r>
            <a:r>
              <a:rPr lang="ru-RU" dirty="0" smtClean="0"/>
              <a:t>., доц. Курышов А.М.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14" y="1473737"/>
            <a:ext cx="2244039" cy="33673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Объект 4"/>
          <p:cNvSpPr>
            <a:spLocks noGrp="1"/>
          </p:cNvSpPr>
          <p:nvPr>
            <p:ph sz="quarter" idx="11"/>
          </p:nvPr>
        </p:nvSpPr>
        <p:spPr>
          <a:xfrm>
            <a:off x="251520" y="1779662"/>
            <a:ext cx="2304256" cy="1296093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algn="l"/>
            <a:r>
              <a:rPr lang="ru-RU" sz="4500" b="1" dirty="0" err="1" smtClean="0"/>
              <a:t>Голобокова</a:t>
            </a:r>
            <a:r>
              <a:rPr lang="ru-RU" sz="4500" b="1" dirty="0" smtClean="0"/>
              <a:t/>
            </a:r>
            <a:br>
              <a:rPr lang="ru-RU" sz="4500" b="1" dirty="0" smtClean="0"/>
            </a:br>
            <a:r>
              <a:rPr lang="ru-RU" sz="4500" b="1" dirty="0" smtClean="0"/>
              <a:t>Марина</a:t>
            </a:r>
          </a:p>
          <a:p>
            <a:pPr marL="0" algn="l"/>
            <a:r>
              <a:rPr lang="ru-RU" sz="2800" dirty="0"/>
              <a:t>м</a:t>
            </a:r>
            <a:r>
              <a:rPr lang="ru-RU" sz="2800" dirty="0" smtClean="0"/>
              <a:t>узеи и кино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473737"/>
            <a:ext cx="2244039" cy="33673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Объект 4"/>
          <p:cNvSpPr txBox="1">
            <a:spLocks/>
          </p:cNvSpPr>
          <p:nvPr/>
        </p:nvSpPr>
        <p:spPr>
          <a:xfrm>
            <a:off x="4644008" y="3363838"/>
            <a:ext cx="2304256" cy="12960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/>
            <a:r>
              <a:rPr lang="ru-RU" sz="4500" b="1" dirty="0" smtClean="0"/>
              <a:t>Болдырева</a:t>
            </a:r>
            <a:br>
              <a:rPr lang="ru-RU" sz="4500" b="1" dirty="0" smtClean="0"/>
            </a:br>
            <a:r>
              <a:rPr lang="ru-RU" sz="4500" b="1" dirty="0" smtClean="0"/>
              <a:t>Амина</a:t>
            </a:r>
          </a:p>
          <a:p>
            <a:pPr marL="0" algn="l"/>
            <a:r>
              <a:rPr lang="ru-RU" sz="2800" dirty="0" smtClean="0"/>
              <a:t>музыка</a:t>
            </a:r>
            <a:endParaRPr lang="ru-RU" sz="2800" b="1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0"/>
          </p:nvPr>
        </p:nvSpPr>
        <p:spPr>
          <a:xfrm>
            <a:off x="4067944" y="195486"/>
            <a:ext cx="4680520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 и направления работы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9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4392960" cy="345633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/>
              <a:t>2022-2023 </a:t>
            </a:r>
            <a:r>
              <a:rPr lang="ru-RU" b="1" dirty="0" smtClean="0"/>
              <a:t>уч. </a:t>
            </a:r>
            <a:r>
              <a:rPr lang="ru-RU" b="1" dirty="0"/>
              <a:t>г</a:t>
            </a:r>
            <a:r>
              <a:rPr lang="ru-RU" b="1" dirty="0" smtClean="0"/>
              <a:t>од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Проведена общеуниверситетская Викторина, посвященная 80-летию Коренного перелома в Великой Отечественной войне (более 600 участников)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Принято участие в организации университетской Олимпиады, посвященной 100-летию образования СССР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Организовано участие БГУ в мероприятиях </a:t>
            </a:r>
            <a:r>
              <a:rPr lang="ru-RU" dirty="0"/>
              <a:t>в рамках </a:t>
            </a:r>
            <a:r>
              <a:rPr lang="ru-RU" dirty="0" smtClean="0"/>
              <a:t>Дня </a:t>
            </a:r>
            <a:r>
              <a:rPr lang="ru-RU" dirty="0"/>
              <a:t>единых действий в память о геноциде советского народа нацистами и их пособниками в годы Великой Отечественной войны </a:t>
            </a:r>
            <a:r>
              <a:rPr lang="ru-RU" dirty="0" smtClean="0"/>
              <a:t>(более 1100 участников)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Некоторые результаты работы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934" y="1491630"/>
            <a:ext cx="2460458" cy="163315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660" y="2799143"/>
            <a:ext cx="2315735" cy="16334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531" y="3301737"/>
            <a:ext cx="2074957" cy="151216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4392960" cy="345633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/>
              <a:t>202</a:t>
            </a:r>
            <a:r>
              <a:rPr lang="ru-RU" b="1" dirty="0"/>
              <a:t>3</a:t>
            </a:r>
            <a:r>
              <a:rPr lang="en-US" b="1" dirty="0" smtClean="0"/>
              <a:t>-202</a:t>
            </a:r>
            <a:r>
              <a:rPr lang="ru-RU" b="1" dirty="0" smtClean="0"/>
              <a:t>4</a:t>
            </a:r>
            <a:r>
              <a:rPr lang="en-US" b="1" dirty="0" smtClean="0"/>
              <a:t> </a:t>
            </a:r>
            <a:r>
              <a:rPr lang="ru-RU" b="1" dirty="0" smtClean="0"/>
              <a:t>уч. </a:t>
            </a:r>
            <a:r>
              <a:rPr lang="ru-RU" b="1" dirty="0"/>
              <a:t>г</a:t>
            </a:r>
            <a:r>
              <a:rPr lang="ru-RU" b="1" dirty="0" smtClean="0"/>
              <a:t>од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Организация и содействие в проведении встреч студентов БГУ с участниками СВО и представителями волонтерских организаций (5 встреч)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Налаживание сотрудничества с волонтерской организацией «Золотые руки ангела», участие в деятельности организации (плетение маскировочных сетей, сортировка и отгрузка гуманитарных грузов)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Участие актива клуба в мероприятиях федерального и регионального значения по профилю деятельности (5 мероприятий)</a:t>
            </a:r>
          </a:p>
          <a:p>
            <a:pPr algn="l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Некоторые результаты работы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/>
          <a:stretch/>
        </p:blipFill>
        <p:spPr>
          <a:xfrm>
            <a:off x="4732040" y="1491630"/>
            <a:ext cx="1879740" cy="15841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8" y="1851670"/>
            <a:ext cx="2808312" cy="158149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r="20672" b="27478"/>
          <a:stretch/>
        </p:blipFill>
        <p:spPr>
          <a:xfrm>
            <a:off x="5076056" y="2834193"/>
            <a:ext cx="1425542" cy="21858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688" y="3095830"/>
            <a:ext cx="2484784" cy="16558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950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63638"/>
            <a:ext cx="3116966" cy="23377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274" y="3141730"/>
            <a:ext cx="2386922" cy="15912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Некоторые результаты работы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500003"/>
            <a:ext cx="2880320" cy="2160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31790"/>
            <a:ext cx="2808312" cy="21062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63638"/>
            <a:ext cx="1519899" cy="32918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9" y="3003798"/>
            <a:ext cx="2473119" cy="18548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918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Перспективные направления работы</a:t>
            </a:r>
            <a:b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2025 года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07504" y="915566"/>
            <a:ext cx="4680520" cy="360040"/>
          </a:xfrm>
        </p:spPr>
        <p:txBody>
          <a:bodyPr/>
          <a:lstStyle/>
          <a:p>
            <a:r>
              <a:rPr lang="ru-RU" sz="1400" dirty="0"/>
              <a:t>1. Организация встреч студентов БГУ с представителями общественных </a:t>
            </a:r>
            <a:r>
              <a:rPr lang="ru-RU" sz="1400" dirty="0" smtClean="0"/>
              <a:t>организаций</a:t>
            </a:r>
            <a:r>
              <a:rPr lang="ru-RU" sz="1400" dirty="0"/>
              <a:t>, деятелями науки и культуры, участниками боевых действий в </a:t>
            </a:r>
            <a:r>
              <a:rPr lang="ru-RU" sz="1400" dirty="0" smtClean="0"/>
              <a:t>рамках </a:t>
            </a:r>
            <a:r>
              <a:rPr lang="ru-RU" sz="1400" dirty="0"/>
              <a:t>патриотической </a:t>
            </a:r>
            <a:r>
              <a:rPr lang="ru-RU" sz="1400" dirty="0" smtClean="0"/>
              <a:t>тематики</a:t>
            </a:r>
          </a:p>
          <a:p>
            <a:r>
              <a:rPr lang="ru-RU" sz="1400" dirty="0" smtClean="0"/>
              <a:t>2. Расширение участия в </a:t>
            </a:r>
            <a:r>
              <a:rPr lang="ru-RU" sz="1400" dirty="0"/>
              <a:t>волонтерском движении по оказанию помощи в рамках </a:t>
            </a:r>
            <a:r>
              <a:rPr lang="ru-RU" sz="1400" dirty="0" smtClean="0"/>
              <a:t>проведения СВО</a:t>
            </a:r>
            <a:endParaRPr lang="ru-RU" sz="1400" dirty="0"/>
          </a:p>
          <a:p>
            <a:r>
              <a:rPr lang="ru-RU" sz="1400" dirty="0" smtClean="0"/>
              <a:t>3. Участие </a:t>
            </a:r>
            <a:r>
              <a:rPr lang="ru-RU" sz="1400" dirty="0"/>
              <a:t>в мероприятиях патриотической направленности </a:t>
            </a:r>
            <a:r>
              <a:rPr lang="ru-RU" sz="1400" dirty="0" smtClean="0"/>
              <a:t>регионального и федерального уровней </a:t>
            </a:r>
            <a:r>
              <a:rPr lang="ru-RU" sz="1400" dirty="0"/>
              <a:t>в качестве представителей </a:t>
            </a:r>
            <a:r>
              <a:rPr lang="ru-RU" sz="1400" dirty="0" smtClean="0"/>
              <a:t>БГУ</a:t>
            </a:r>
          </a:p>
          <a:p>
            <a:r>
              <a:rPr lang="ru-RU" sz="1400" dirty="0" smtClean="0"/>
              <a:t>4. Систематизация оцифрованных материалов архива БГУ (личные дела студентов, обслуживающего персонала и преподавателей 1930-х – 1960-х гг.)</a:t>
            </a:r>
          </a:p>
          <a:p>
            <a:r>
              <a:rPr lang="ru-RU" sz="1400" dirty="0" smtClean="0"/>
              <a:t>5. Организация и проведение массовых общеуниверситетских мероприятий в рамках патриотической тематики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0" y="1275606"/>
            <a:ext cx="9144000" cy="504056"/>
          </a:xfrm>
        </p:spPr>
        <p:txBody>
          <a:bodyPr/>
          <a:lstStyle/>
          <a:p>
            <a:r>
              <a:rPr lang="ru-RU" sz="3200" dirty="0" smtClean="0"/>
              <a:t>Спасибо за внимание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38525" r="22580" b="32905"/>
          <a:stretch/>
        </p:blipFill>
        <p:spPr>
          <a:xfrm>
            <a:off x="1403648" y="2074540"/>
            <a:ext cx="2376264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34600" r="9328" b="19200"/>
          <a:stretch/>
        </p:blipFill>
        <p:spPr>
          <a:xfrm>
            <a:off x="5220072" y="2074540"/>
            <a:ext cx="244827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5401072" cy="3161940"/>
          </a:xfrm>
        </p:spPr>
        <p:txBody>
          <a:bodyPr>
            <a:normAutofit fontScale="92500" lnSpcReduction="20000"/>
          </a:bodyPr>
          <a:lstStyle/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Патриотический клуб (</a:t>
            </a:r>
            <a:r>
              <a:rPr lang="ru-RU" b="1" dirty="0" smtClean="0"/>
              <a:t>ПК</a:t>
            </a:r>
            <a:r>
              <a:rPr lang="ru-RU" dirty="0" smtClean="0"/>
              <a:t>) Байкальского государственного университета (</a:t>
            </a:r>
            <a:r>
              <a:rPr lang="ru-RU" b="1" dirty="0" smtClean="0"/>
              <a:t>БГУ</a:t>
            </a:r>
            <a:r>
              <a:rPr lang="ru-RU" dirty="0" smtClean="0"/>
              <a:t>) создан в конце 2022 г.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b="1" dirty="0" smtClean="0"/>
              <a:t>ПК БГУ </a:t>
            </a:r>
            <a:r>
              <a:rPr lang="ru-RU" dirty="0" smtClean="0"/>
              <a:t>работает на базе Кафедры международных отношений и таможенного дела Института мировой экономики и международных отношений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С сентября 2023 г. </a:t>
            </a:r>
            <a:r>
              <a:rPr lang="ru-RU" b="1" dirty="0" smtClean="0"/>
              <a:t>ПК БГУ </a:t>
            </a:r>
            <a:r>
              <a:rPr lang="ru-RU" dirty="0" smtClean="0"/>
              <a:t>под названием «На страницах памяти» является участником ассоциации студенческих патриотических клубов «Я горжусь»</a:t>
            </a:r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Актив </a:t>
            </a:r>
            <a:r>
              <a:rPr lang="ru-RU" b="1" dirty="0" smtClean="0"/>
              <a:t>ПК БГУ </a:t>
            </a:r>
            <a:r>
              <a:rPr lang="ru-RU" dirty="0" smtClean="0"/>
              <a:t>– студенты направления подготовки «Международные отношения»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информация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479593"/>
            <a:ext cx="3245336" cy="326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5473080" cy="324036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Цель ПК БГУ – формирование </a:t>
            </a:r>
            <a:r>
              <a:rPr lang="ru-RU" b="1" dirty="0"/>
              <a:t>активной гражданской позиции студенческой молодежи </a:t>
            </a:r>
            <a:r>
              <a:rPr lang="ru-RU" b="1" dirty="0" smtClean="0"/>
              <a:t>посредством организации деятельности, направленной на защиту:</a:t>
            </a:r>
            <a:endParaRPr lang="ru-RU" b="1" dirty="0"/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исторической </a:t>
            </a:r>
            <a:r>
              <a:rPr lang="ru-RU" dirty="0"/>
              <a:t>правды и памяти защитников </a:t>
            </a:r>
            <a:r>
              <a:rPr lang="ru-RU" dirty="0" smtClean="0"/>
              <a:t>Отечества</a:t>
            </a:r>
            <a:endParaRPr lang="ru-RU" dirty="0"/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русского </a:t>
            </a:r>
            <a:r>
              <a:rPr lang="ru-RU" dirty="0"/>
              <a:t>языка как языка государствообразующего </a:t>
            </a:r>
            <a:r>
              <a:rPr lang="ru-RU" dirty="0" smtClean="0"/>
              <a:t>народа</a:t>
            </a:r>
            <a:endParaRPr lang="ru-RU" dirty="0"/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dirty="0" smtClean="0"/>
              <a:t>традиционных </a:t>
            </a:r>
            <a:r>
              <a:rPr lang="ru-RU" dirty="0"/>
              <a:t>российских духовно-нравственных ценностей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563688"/>
            <a:ext cx="3168352" cy="32403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907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1763688" y="1563638"/>
            <a:ext cx="7273280" cy="3240360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550" dirty="0" smtClean="0"/>
              <a:t>Развитие </a:t>
            </a:r>
            <a:r>
              <a:rPr lang="ru-RU" sz="1550" dirty="0"/>
              <a:t>в студенческой среде приверженности традиционным российским духовно-нравственным ценностям, среди которых: достоинство, социальная справедливость, гражданственность, высокие нравственные идеалы, традиционная крепкая семья, созидательный труд, приоритет духовного над материальным, гуманизм, милосердие, коллективизм, взаимопомощь и взаимоуважение, историческая память и преемственность поколений, единство народов</a:t>
            </a:r>
            <a:r>
              <a:rPr lang="ru-RU" sz="1550" b="1" dirty="0"/>
              <a:t> </a:t>
            </a:r>
            <a:r>
              <a:rPr lang="ru-RU" sz="1550" dirty="0" smtClean="0"/>
              <a:t>России</a:t>
            </a:r>
            <a:endParaRPr lang="ru-RU" sz="1550" dirty="0"/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550" dirty="0" smtClean="0"/>
              <a:t>Приобщение </a:t>
            </a:r>
            <a:r>
              <a:rPr lang="ru-RU" sz="1550" dirty="0"/>
              <a:t>студентов к изучению героической истории Отечества, формирование моральной установки – защиты Отечества и служения ему – как основной ценности, универсального критерия оценки </a:t>
            </a:r>
            <a:r>
              <a:rPr lang="ru-RU" sz="1550" dirty="0" smtClean="0"/>
              <a:t>деятельности</a:t>
            </a:r>
            <a:endParaRPr lang="ru-RU" sz="1550" dirty="0"/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550" dirty="0" smtClean="0"/>
              <a:t>Изучение </a:t>
            </a:r>
            <a:r>
              <a:rPr lang="ru-RU" sz="1550" dirty="0"/>
              <a:t>и пропаганда истории Байкальского государственного университета, его корпоративных традиций, жизни и деятельности выдающихся выпускников и преподавателей </a:t>
            </a:r>
            <a:r>
              <a:rPr lang="ru-RU" sz="1550" dirty="0" smtClean="0"/>
              <a:t>университета</a:t>
            </a:r>
            <a:endParaRPr lang="ru-RU" sz="155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965" t="1994" r="31954" b="2313"/>
          <a:stretch/>
        </p:blipFill>
        <p:spPr>
          <a:xfrm>
            <a:off x="107504" y="1563638"/>
            <a:ext cx="1551173" cy="33843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5473079" cy="3240309"/>
          </a:xfrm>
        </p:spPr>
        <p:txBody>
          <a:bodyPr>
            <a:normAutofit fontScale="92500" lnSpcReduction="20000"/>
          </a:bodyPr>
          <a:lstStyle/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b="1" dirty="0" smtClean="0"/>
              <a:t>Доступность</a:t>
            </a:r>
            <a:r>
              <a:rPr lang="ru-RU" dirty="0" smtClean="0"/>
              <a:t> </a:t>
            </a:r>
            <a:r>
              <a:rPr lang="ru-RU" dirty="0"/>
              <a:t>- предполагает участие в работе </a:t>
            </a:r>
            <a:r>
              <a:rPr lang="ru-RU" b="1" dirty="0" smtClean="0"/>
              <a:t>ПК БГУ </a:t>
            </a:r>
            <a:r>
              <a:rPr lang="ru-RU" dirty="0" smtClean="0"/>
              <a:t>всех </a:t>
            </a:r>
            <a:r>
              <a:rPr lang="ru-RU" dirty="0"/>
              <a:t>желающих при условии разделения ими </a:t>
            </a:r>
            <a:r>
              <a:rPr lang="ru-RU" dirty="0" smtClean="0"/>
              <a:t>цели </a:t>
            </a:r>
            <a:r>
              <a:rPr lang="ru-RU" dirty="0"/>
              <a:t>и задач </a:t>
            </a:r>
            <a:r>
              <a:rPr lang="ru-RU" dirty="0" smtClean="0"/>
              <a:t>клуба</a:t>
            </a:r>
            <a:endParaRPr lang="ru-RU" dirty="0"/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b="1" dirty="0" smtClean="0"/>
              <a:t>Научность</a:t>
            </a:r>
            <a:r>
              <a:rPr lang="ru-RU" dirty="0" smtClean="0"/>
              <a:t> </a:t>
            </a:r>
            <a:r>
              <a:rPr lang="ru-RU" dirty="0"/>
              <a:t>- предполагает в рамках деятельности </a:t>
            </a:r>
            <a:r>
              <a:rPr lang="ru-RU" b="1" dirty="0" smtClean="0"/>
              <a:t>ПК БГУ </a:t>
            </a:r>
            <a:r>
              <a:rPr lang="ru-RU" dirty="0" smtClean="0"/>
              <a:t>использование верифицируемой </a:t>
            </a:r>
            <a:r>
              <a:rPr lang="ru-RU" dirty="0"/>
              <a:t>и систематизированной информации, прошедшей научную обработку, а также привитие участникам клуба навыков научного </a:t>
            </a:r>
            <a:r>
              <a:rPr lang="ru-RU" dirty="0" smtClean="0"/>
              <a:t>мышления</a:t>
            </a:r>
            <a:endParaRPr lang="ru-RU" dirty="0"/>
          </a:p>
          <a:p>
            <a:pPr algn="l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b="1" dirty="0" smtClean="0"/>
              <a:t>Системность</a:t>
            </a:r>
            <a:r>
              <a:rPr lang="ru-RU" dirty="0" smtClean="0"/>
              <a:t> </a:t>
            </a:r>
            <a:r>
              <a:rPr lang="ru-RU" dirty="0"/>
              <a:t>- предполагает использование различных форм </a:t>
            </a:r>
            <a:r>
              <a:rPr lang="ru-RU" dirty="0" smtClean="0"/>
              <a:t>патриотического </a:t>
            </a:r>
            <a:r>
              <a:rPr lang="ru-RU" dirty="0"/>
              <a:t>воспитания в работе </a:t>
            </a:r>
            <a:r>
              <a:rPr lang="ru-RU" dirty="0" smtClean="0"/>
              <a:t>ПК БГУ, </a:t>
            </a:r>
            <a:r>
              <a:rPr lang="ru-RU" dirty="0"/>
              <a:t>а также всестороннее </a:t>
            </a:r>
            <a:r>
              <a:rPr lang="ru-RU" dirty="0" smtClean="0"/>
              <a:t>его взаимодействие с </a:t>
            </a:r>
            <a:r>
              <a:rPr lang="ru-RU" dirty="0"/>
              <a:t>иными структурами БГУ, занимающихся воспитательной </a:t>
            </a:r>
            <a:r>
              <a:rPr lang="ru-RU" dirty="0" smtClean="0"/>
              <a:t>работой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5" y="1491631"/>
            <a:ext cx="3240360" cy="33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067944" y="195486"/>
            <a:ext cx="4680520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 и направления работы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91630"/>
            <a:ext cx="2217886" cy="332812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251520" y="1779662"/>
            <a:ext cx="2304256" cy="1296093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algn="l"/>
            <a:r>
              <a:rPr lang="ru-RU" sz="4500" b="1" dirty="0" smtClean="0"/>
              <a:t>Ярышкин Александр</a:t>
            </a:r>
          </a:p>
          <a:p>
            <a:pPr marL="0" algn="l"/>
            <a:r>
              <a:rPr lang="ru-RU" sz="2800" dirty="0" smtClean="0"/>
              <a:t>руководитель </a:t>
            </a:r>
            <a:r>
              <a:rPr lang="ru-RU" sz="2800" dirty="0"/>
              <a:t>клуба (председатель</a:t>
            </a:r>
            <a:r>
              <a:rPr lang="ru-RU" sz="2800" dirty="0" smtClean="0"/>
              <a:t>)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986" r="1326"/>
          <a:stretch/>
        </p:blipFill>
        <p:spPr>
          <a:xfrm>
            <a:off x="6518508" y="1491630"/>
            <a:ext cx="2229956" cy="332812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Объект 4"/>
          <p:cNvSpPr txBox="1">
            <a:spLocks/>
          </p:cNvSpPr>
          <p:nvPr/>
        </p:nvSpPr>
        <p:spPr>
          <a:xfrm>
            <a:off x="4788024" y="3651870"/>
            <a:ext cx="2880320" cy="1008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/>
            <a:r>
              <a:rPr lang="ru-RU" sz="4000" b="1" dirty="0" smtClean="0"/>
              <a:t>Курышов А.М.</a:t>
            </a:r>
          </a:p>
          <a:p>
            <a:pPr marL="0" algn="l"/>
            <a:r>
              <a:rPr lang="ru-RU" sz="2800" dirty="0" smtClean="0"/>
              <a:t>руководитель-наставник (куратор)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819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89" y="1491630"/>
            <a:ext cx="2150283" cy="332812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Объект 4"/>
          <p:cNvSpPr>
            <a:spLocks noGrp="1"/>
          </p:cNvSpPr>
          <p:nvPr>
            <p:ph sz="quarter" idx="11"/>
          </p:nvPr>
        </p:nvSpPr>
        <p:spPr>
          <a:xfrm>
            <a:off x="251520" y="1779662"/>
            <a:ext cx="2304256" cy="1296093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algn="l"/>
            <a:r>
              <a:rPr lang="ru-RU" sz="4500" b="1" dirty="0" err="1" smtClean="0"/>
              <a:t>Коляка</a:t>
            </a:r>
            <a:r>
              <a:rPr lang="ru-RU" sz="4500" b="1" dirty="0" smtClean="0"/>
              <a:t> София</a:t>
            </a:r>
          </a:p>
          <a:p>
            <a:pPr marL="0" algn="l"/>
            <a:r>
              <a:rPr lang="ru-RU" sz="2800" dirty="0" smtClean="0"/>
              <a:t>администратор клуба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43" y="1510680"/>
            <a:ext cx="2222021" cy="3330430"/>
          </a:xfrm>
          <a:prstGeom prst="rect">
            <a:avLst/>
          </a:prstGeom>
        </p:spPr>
      </p:pic>
      <p:sp>
        <p:nvSpPr>
          <p:cNvPr id="12" name="Объект 4"/>
          <p:cNvSpPr txBox="1">
            <a:spLocks/>
          </p:cNvSpPr>
          <p:nvPr/>
        </p:nvSpPr>
        <p:spPr>
          <a:xfrm>
            <a:off x="4644008" y="3363838"/>
            <a:ext cx="2304256" cy="12960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/>
            <a:r>
              <a:rPr lang="ru-RU" sz="4500" b="1" dirty="0" err="1" smtClean="0"/>
              <a:t>Монгуш</a:t>
            </a:r>
            <a:r>
              <a:rPr lang="ru-RU" sz="4500" b="1" dirty="0" smtClean="0"/>
              <a:t> Кан-</a:t>
            </a:r>
            <a:r>
              <a:rPr lang="ru-RU" sz="4500" b="1" dirty="0" err="1" smtClean="0"/>
              <a:t>Демир</a:t>
            </a:r>
            <a:endParaRPr lang="ru-RU" sz="4500" b="1" dirty="0" smtClean="0"/>
          </a:p>
          <a:p>
            <a:pPr marL="0" algn="l"/>
            <a:r>
              <a:rPr lang="ru-RU" sz="2800" dirty="0" err="1" smtClean="0"/>
              <a:t>мемориалистика</a:t>
            </a:r>
            <a:endParaRPr lang="ru-RU" sz="2800" b="1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0"/>
          </p:nvPr>
        </p:nvSpPr>
        <p:spPr>
          <a:xfrm>
            <a:off x="4067944" y="195486"/>
            <a:ext cx="4680520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 и направления работы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26" y="1491430"/>
            <a:ext cx="2234864" cy="33496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Объект 4"/>
          <p:cNvSpPr>
            <a:spLocks noGrp="1"/>
          </p:cNvSpPr>
          <p:nvPr>
            <p:ph sz="quarter" idx="11"/>
          </p:nvPr>
        </p:nvSpPr>
        <p:spPr>
          <a:xfrm>
            <a:off x="251520" y="1779662"/>
            <a:ext cx="2304256" cy="1296093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algn="l"/>
            <a:r>
              <a:rPr lang="ru-RU" sz="4500" b="1" dirty="0" err="1" smtClean="0"/>
              <a:t>Манохина</a:t>
            </a:r>
            <a:r>
              <a:rPr lang="ru-RU" sz="4500" b="1" dirty="0" smtClean="0"/>
              <a:t> Елизавета</a:t>
            </a:r>
          </a:p>
          <a:p>
            <a:pPr marL="0" algn="l"/>
            <a:r>
              <a:rPr lang="ru-RU" sz="2800" dirty="0"/>
              <a:t>р</a:t>
            </a:r>
            <a:r>
              <a:rPr lang="ru-RU" sz="2800" dirty="0" smtClean="0"/>
              <a:t>еклама и связи с общественностью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91430"/>
            <a:ext cx="2232248" cy="33496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Объект 4"/>
          <p:cNvSpPr txBox="1">
            <a:spLocks/>
          </p:cNvSpPr>
          <p:nvPr/>
        </p:nvSpPr>
        <p:spPr>
          <a:xfrm>
            <a:off x="4644008" y="3363838"/>
            <a:ext cx="2304256" cy="12960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/>
            <a:r>
              <a:rPr lang="ru-RU" sz="4500" b="1" dirty="0" smtClean="0"/>
              <a:t>Маслакова</a:t>
            </a:r>
            <a:br>
              <a:rPr lang="ru-RU" sz="4500" b="1" dirty="0" smtClean="0"/>
            </a:br>
            <a:r>
              <a:rPr lang="ru-RU" sz="4500" b="1" dirty="0" smtClean="0"/>
              <a:t>Юлиана</a:t>
            </a:r>
          </a:p>
          <a:p>
            <a:pPr marL="0" algn="l"/>
            <a:r>
              <a:rPr lang="ru-RU" sz="2800" dirty="0"/>
              <a:t>ф</a:t>
            </a:r>
            <a:r>
              <a:rPr lang="ru-RU" sz="2800" dirty="0" smtClean="0"/>
              <a:t>отография и видеография</a:t>
            </a:r>
            <a:endParaRPr lang="ru-RU" sz="2800" b="1" dirty="0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0"/>
          </p:nvPr>
        </p:nvSpPr>
        <p:spPr>
          <a:xfrm>
            <a:off x="3995936" y="195486"/>
            <a:ext cx="4752528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 и направления работы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8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25" y="1473737"/>
            <a:ext cx="2244039" cy="33673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Объект 4"/>
          <p:cNvSpPr>
            <a:spLocks noGrp="1"/>
          </p:cNvSpPr>
          <p:nvPr>
            <p:ph sz="quarter" idx="11"/>
          </p:nvPr>
        </p:nvSpPr>
        <p:spPr>
          <a:xfrm>
            <a:off x="251520" y="1779662"/>
            <a:ext cx="2304256" cy="1296093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algn="l"/>
            <a:r>
              <a:rPr lang="ru-RU" sz="4500" b="1" dirty="0" smtClean="0"/>
              <a:t>Зырянов Игорь</a:t>
            </a:r>
          </a:p>
          <a:p>
            <a:pPr marL="0" algn="l"/>
            <a:r>
              <a:rPr lang="ru-RU" sz="2800" dirty="0"/>
              <a:t>и</a:t>
            </a:r>
            <a:r>
              <a:rPr lang="ru-RU" sz="2800" dirty="0" smtClean="0"/>
              <a:t>стория и документоведение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1473736"/>
            <a:ext cx="2244040" cy="33673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Объект 4"/>
          <p:cNvSpPr txBox="1">
            <a:spLocks/>
          </p:cNvSpPr>
          <p:nvPr/>
        </p:nvSpPr>
        <p:spPr>
          <a:xfrm>
            <a:off x="4644008" y="3363838"/>
            <a:ext cx="2304256" cy="12960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/>
            <a:r>
              <a:rPr lang="ru-RU" sz="4500" b="1" dirty="0" err="1" smtClean="0"/>
              <a:t>Балакшина</a:t>
            </a:r>
            <a:r>
              <a:rPr lang="ru-RU" sz="4500" b="1" dirty="0" smtClean="0"/>
              <a:t/>
            </a:r>
            <a:br>
              <a:rPr lang="ru-RU" sz="4500" b="1" dirty="0" smtClean="0"/>
            </a:br>
            <a:r>
              <a:rPr lang="ru-RU" sz="4500" b="1" dirty="0" smtClean="0"/>
              <a:t>Мария</a:t>
            </a:r>
          </a:p>
          <a:p>
            <a:pPr marL="0" algn="l"/>
            <a:r>
              <a:rPr lang="ru-RU" sz="2800" dirty="0" smtClean="0"/>
              <a:t>краеведение</a:t>
            </a:r>
            <a:endParaRPr lang="ru-RU" sz="2800" b="1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0"/>
          </p:nvPr>
        </p:nvSpPr>
        <p:spPr>
          <a:xfrm>
            <a:off x="4067944" y="195486"/>
            <a:ext cx="4680520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 и направления работы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5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10602</TotalTime>
  <Words>494</Words>
  <Application>Microsoft Office PowerPoint</Application>
  <PresentationFormat>Экран (16:9)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Андрей Курышов</cp:lastModifiedBy>
  <cp:revision>441</cp:revision>
  <cp:lastPrinted>2022-06-06T08:49:15Z</cp:lastPrinted>
  <dcterms:created xsi:type="dcterms:W3CDTF">2019-04-08T11:18:29Z</dcterms:created>
  <dcterms:modified xsi:type="dcterms:W3CDTF">2024-02-25T22:28:35Z</dcterms:modified>
</cp:coreProperties>
</file>